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3"/>
  </p:notesMasterIdLst>
  <p:handoutMasterIdLst>
    <p:handoutMasterId r:id="rId24"/>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7" r:id="rId17"/>
    <p:sldId id="399" r:id="rId18"/>
    <p:sldId id="398"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7"/>
            <p14:sldId id="399"/>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58724" autoAdjust="0"/>
  </p:normalViewPr>
  <p:slideViewPr>
    <p:cSldViewPr snapToGrid="0">
      <p:cViewPr varScale="1">
        <p:scale>
          <a:sx n="42" d="100"/>
          <a:sy n="42" d="100"/>
        </p:scale>
        <p:origin x="1554"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7/16/2020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meat of the workshop are the sessions each of which we</a:t>
            </a:r>
            <a:r>
              <a:rPr lang="en-US" baseline="0" dirty="0" smtClean="0"/>
              <a:t> will cover discrete subjects or components of R in a data analysis. The sessions have a </a:t>
            </a:r>
            <a:r>
              <a:rPr lang="en-US" baseline="0" dirty="0" err="1" smtClean="0"/>
              <a:t>powerpoint</a:t>
            </a:r>
            <a:r>
              <a:rPr lang="en-US" baseline="0" dirty="0" smtClean="0"/>
              <a:t> associated with it as well as an R script.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We'll be describing a specific function or topic in the context of the </a:t>
            </a:r>
            <a:r>
              <a:rPr lang="en-US" baseline="0" dirty="0" err="1" smtClean="0"/>
              <a:t>powerpoint</a:t>
            </a:r>
            <a:r>
              <a:rPr lang="en-US" baseline="0" dirty="0" smtClean="0"/>
              <a:t> – all of which are included in the </a:t>
            </a:r>
            <a:r>
              <a:rPr lang="en-US" baseline="0" dirty="0" err="1" smtClean="0"/>
              <a:t>coursebook</a:t>
            </a:r>
            <a:r>
              <a:rPr lang="en-US" baseline="0" dirty="0" smtClean="0"/>
              <a:t>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smtClean="0">
                <a:solidFill>
                  <a:srgbClr val="000000"/>
                </a:solidFill>
                <a:effectLst/>
                <a:latin typeface="Arial"/>
                <a:ea typeface="Arial"/>
                <a:cs typeface="Arial"/>
                <a:sym typeface="Arial"/>
              </a:rPr>
              <a:t>Rstudio</a:t>
            </a:r>
            <a:r>
              <a:rPr lang="en-US" sz="1100" b="0" i="0" u="none" strike="noStrike" cap="none" dirty="0" smtClean="0">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dirty="0" smtClean="0">
                <a:solidFill>
                  <a:srgbClr val="000000"/>
                </a:solidFill>
                <a:effectLst/>
                <a:latin typeface="Arial"/>
                <a:ea typeface="Arial"/>
                <a:cs typeface="Arial"/>
                <a:sym typeface="Arial"/>
              </a:rPr>
              <a:t> and can use Zoom on it, </a:t>
            </a:r>
            <a:r>
              <a:rPr lang="en-US" sz="1100" b="0" i="0" u="none" strike="noStrike" cap="none" dirty="0" smtClean="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88365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coursebook</a:t>
            </a:r>
            <a:r>
              <a:rPr lang="en-US" dirty="0" smtClean="0"/>
              <a:t> has all the session </a:t>
            </a:r>
            <a:r>
              <a:rPr lang="en-US" dirty="0" err="1" smtClean="0"/>
              <a:t>powerpoints</a:t>
            </a:r>
            <a:r>
              <a:rPr lang="en-US" dirty="0" smtClean="0"/>
              <a:t> as well as an appendix that has some additional resources</a:t>
            </a:r>
          </a:p>
          <a:p>
            <a:endParaRPr lang="en-US" dirty="0" smtClean="0"/>
          </a:p>
          <a:p>
            <a:r>
              <a:rPr lang="en-US" dirty="0" smtClean="0"/>
              <a:t>Cheat sheets are concise one or two page</a:t>
            </a:r>
            <a:r>
              <a:rPr lang="en-US" baseline="0" dirty="0" smtClean="0"/>
              <a:t> documents that you can use as a quick reference. we'll be referring to these during the sessions. They are also easily </a:t>
            </a:r>
            <a:r>
              <a:rPr lang="en-US" baseline="0" dirty="0" err="1" smtClean="0"/>
              <a:t>googlable</a:t>
            </a:r>
            <a:r>
              <a:rPr lang="en-US" baseline="0" dirty="0" smtClean="0"/>
              <a:t> and available through the help menu in </a:t>
            </a:r>
            <a:r>
              <a:rPr lang="en-US" baseline="0" dirty="0" err="1" smtClean="0"/>
              <a:t>Rstudio</a:t>
            </a:r>
            <a:r>
              <a:rPr lang="en-US" baseline="0" dirty="0" smtClean="0"/>
              <a:t>. There is also a one page Useful resources document with links to free online resources like textbooks, videos and courses.</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During the sessions everyone will be muted other than the instructor. That doesn’t mean that there won’t be opportunities for engagement, we want to make sure that this is an interactive workshop and not an experience that only has communication going in one direction</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We will be using the chat window in Zoom we will also be using some nonverbal feedback modalities and we'll have breakout sessions during which we'll be doing exercises together in an interactive way, more about all this</a:t>
            </a:r>
            <a:r>
              <a:rPr lang="en-US" sz="1100" b="0" i="0" u="none" strike="noStrike" cap="none" baseline="0" dirty="0" smtClean="0">
                <a:solidFill>
                  <a:srgbClr val="000000"/>
                </a:solidFill>
                <a:effectLst/>
                <a:latin typeface="Arial"/>
                <a:ea typeface="Arial"/>
                <a:cs typeface="Arial"/>
                <a:sym typeface="Arial"/>
              </a:rPr>
              <a:t> in a few moments</a:t>
            </a:r>
            <a:r>
              <a:rPr lang="en-US" sz="1100" b="0" i="0" u="none" strike="noStrike" cap="none" dirty="0" smtClean="0">
                <a:solidFill>
                  <a:srgbClr val="000000"/>
                </a:solidFill>
                <a:effectLst/>
                <a:latin typeface="Arial"/>
                <a:ea typeface="Arial"/>
                <a:cs typeface="Arial"/>
                <a:sym typeface="Arial"/>
              </a:rPr>
              <a:t>.</a:t>
            </a:r>
          </a:p>
          <a:p>
            <a:pPr rtl="0"/>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smtClean="0">
                <a:solidFill>
                  <a:srgbClr val="000000"/>
                </a:solidFill>
                <a:effectLst/>
                <a:latin typeface="Arial"/>
                <a:ea typeface="Arial"/>
                <a:cs typeface="Arial"/>
                <a:sym typeface="Wingdings" panose="05000000000000000000" pitchFamily="2" charset="2"/>
              </a:rPr>
              <a:t></a:t>
            </a:r>
            <a:endParaRPr lang="en-US" b="0" dirty="0" smtClean="0">
              <a:effectLst/>
            </a:endParaRPr>
          </a:p>
        </p:txBody>
      </p:sp>
    </p:spTree>
    <p:extLst>
      <p:ext uri="{BB962C8B-B14F-4D97-AF65-F5344CB8AC3E}">
        <p14:creationId xmlns:p14="http://schemas.microsoft.com/office/powerpoint/2010/main" val="421759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This is more or less what you should be seeing on your screen. </a:t>
            </a:r>
          </a:p>
          <a:p>
            <a:pPr marL="158750" indent="0" rtl="0">
              <a:buNone/>
            </a:pPr>
            <a:r>
              <a:rPr lang="en-US" sz="1100" b="0" i="0" u="none" strike="noStrike" cap="none" dirty="0" smtClean="0">
                <a:solidFill>
                  <a:srgbClr val="000000"/>
                </a:solidFill>
                <a:effectLst/>
                <a:latin typeface="Arial"/>
                <a:ea typeface="Arial"/>
                <a:cs typeface="Arial"/>
                <a:sym typeface="Arial"/>
              </a:rPr>
              <a:t>At the bottom of the Zoom window you’ll notice a tab called </a:t>
            </a:r>
            <a:r>
              <a:rPr lang="en-US" sz="1100" b="1" i="0" u="none" strike="noStrike" cap="none" dirty="0" smtClean="0">
                <a:solidFill>
                  <a:srgbClr val="000000"/>
                </a:solidFill>
                <a:effectLst/>
                <a:latin typeface="Arial"/>
                <a:ea typeface="Arial"/>
                <a:cs typeface="Arial"/>
                <a:sym typeface="Arial"/>
              </a:rPr>
              <a:t>Participants </a:t>
            </a:r>
            <a:r>
              <a:rPr lang="en-US" sz="1100" b="0" i="0" u="none" strike="noStrike" cap="none" dirty="0" smtClean="0">
                <a:solidFill>
                  <a:srgbClr val="000000"/>
                </a:solidFill>
                <a:effectLst/>
                <a:latin typeface="Arial"/>
                <a:ea typeface="Arial"/>
                <a:cs typeface="Arial"/>
                <a:sym typeface="Arial"/>
              </a:rPr>
              <a:t>and a tab called </a:t>
            </a:r>
            <a:r>
              <a:rPr lang="en-US" sz="1100" b="1" i="0" u="none" strike="noStrike" cap="none" dirty="0" smtClean="0">
                <a:solidFill>
                  <a:srgbClr val="000000"/>
                </a:solidFill>
                <a:effectLst/>
                <a:latin typeface="Arial"/>
                <a:ea typeface="Arial"/>
                <a:cs typeface="Arial"/>
                <a:sym typeface="Arial"/>
              </a:rPr>
              <a:t>Chat</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You want to make sure you have access</a:t>
            </a:r>
            <a:r>
              <a:rPr lang="en-US" sz="1100" b="0" i="0" u="none" strike="noStrike" cap="none" baseline="0" dirty="0" smtClean="0">
                <a:solidFill>
                  <a:srgbClr val="000000"/>
                </a:solidFill>
                <a:effectLst/>
                <a:latin typeface="Arial"/>
                <a:ea typeface="Arial"/>
                <a:cs typeface="Arial"/>
                <a:sym typeface="Arial"/>
              </a:rPr>
              <a:t> to both of these. If there not already open, c</a:t>
            </a:r>
            <a:r>
              <a:rPr lang="en-US" sz="1100" b="0" i="0" u="none" strike="noStrike" cap="none" dirty="0" smtClean="0">
                <a:solidFill>
                  <a:srgbClr val="000000"/>
                </a:solidFill>
                <a:effectLst/>
                <a:latin typeface="Arial"/>
                <a:ea typeface="Arial"/>
                <a:cs typeface="Arial"/>
                <a:sym typeface="Arial"/>
              </a:rPr>
              <a:t>lick on both of those tabs and you should get a pop-up window that has a list of all of the participants that are in the workshop</a:t>
            </a:r>
            <a:r>
              <a:rPr lang="en-US" sz="1100" b="0" i="0" u="none" strike="noStrike" cap="none" baseline="0" dirty="0" smtClean="0">
                <a:solidFill>
                  <a:srgbClr val="000000"/>
                </a:solidFill>
                <a:effectLst/>
                <a:latin typeface="Arial"/>
                <a:ea typeface="Arial"/>
                <a:cs typeface="Arial"/>
                <a:sym typeface="Arial"/>
              </a:rPr>
              <a:t> and a Pop up Chat window.</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If those pop ups appear docked on the right side of your Zoom window then you’re in good shape. If they appear as free-floating windows you’re going to need to tell zoom to</a:t>
            </a:r>
            <a:r>
              <a:rPr lang="en-US" sz="1100" b="0" i="0" u="none" strike="noStrike" cap="none" baseline="0" dirty="0" smtClean="0">
                <a:solidFill>
                  <a:srgbClr val="000000"/>
                </a:solidFill>
                <a:effectLst/>
                <a:latin typeface="Arial"/>
                <a:ea typeface="Arial"/>
                <a:cs typeface="Arial"/>
                <a:sym typeface="Arial"/>
              </a:rPr>
              <a:t> dock it over on the right. The best way to do this is by </a:t>
            </a:r>
            <a:r>
              <a:rPr lang="en-US" sz="1100" b="0" i="0" u="none" strike="noStrike" cap="none" dirty="0" smtClean="0">
                <a:solidFill>
                  <a:srgbClr val="000000"/>
                </a:solidFill>
                <a:effectLst/>
                <a:latin typeface="Arial"/>
                <a:ea typeface="Arial"/>
                <a:cs typeface="Arial"/>
                <a:sym typeface="Arial"/>
              </a:rPr>
              <a:t>taking yourself out of Full screen view. At the top of your zoom window you should see something that says view options click there and then click exit full screen that should trigger zoom to dock your participants went out after the right. Worst comes to worst, you can always manually drag those windows to the side yourself.</a:t>
            </a:r>
            <a:endParaRPr lang="en-US" b="0" dirty="0" smtClean="0">
              <a:effectLst/>
            </a:endParaRPr>
          </a:p>
          <a:p>
            <a:pPr marL="158750" indent="0">
              <a:buNone/>
            </a:pPr>
            <a:r>
              <a:rPr lang="en-US" dirty="0" smtClean="0"/>
              <a:t>Ill give everyone a minute to work through that.</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3406009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If you were successful you should now have a participants and chat window off to the right. </a:t>
            </a:r>
          </a:p>
          <a:p>
            <a:pPr marL="158750" indent="0">
              <a:buNone/>
            </a:pPr>
            <a:r>
              <a:rPr lang="en-US" dirty="0" smtClean="0"/>
              <a:t>--Don’t get confused here this is my side bar and this is your side bar.</a:t>
            </a:r>
          </a:p>
          <a:p>
            <a:pPr marL="158750" indent="0">
              <a:buNone/>
            </a:pPr>
            <a:endParaRPr lang="en-US" dirty="0" smtClean="0"/>
          </a:p>
          <a:p>
            <a:pPr marL="158750" indent="0">
              <a:buNone/>
            </a:pPr>
            <a:r>
              <a:rPr lang="en-US" dirty="0" smtClean="0"/>
              <a:t>You'll notice on the bottom</a:t>
            </a:r>
            <a:r>
              <a:rPr lang="en-US" baseline="0" dirty="0" smtClean="0"/>
              <a:t> of the Participants Pane that there are several icons, Raise Hand, Yes, No, and so on. </a:t>
            </a:r>
          </a:p>
          <a:p>
            <a:pPr marL="158750" indent="0">
              <a:buNone/>
            </a:pPr>
            <a:r>
              <a:rPr lang="en-US" sz="1100" b="0" i="0" u="none" strike="noStrike" cap="none" dirty="0" smtClean="0">
                <a:solidFill>
                  <a:srgbClr val="000000"/>
                </a:solidFill>
                <a:effectLst/>
                <a:latin typeface="Arial"/>
                <a:ea typeface="Arial"/>
                <a:cs typeface="Arial"/>
                <a:sym typeface="Arial"/>
              </a:rPr>
              <a:t>If you have the participant in pane open and have access to these icons do us a favor and press the </a:t>
            </a:r>
            <a:r>
              <a:rPr lang="en-US" sz="1100" b="1" i="0" u="none" strike="noStrike" cap="none" dirty="0" smtClean="0">
                <a:solidFill>
                  <a:srgbClr val="000000"/>
                </a:solidFill>
                <a:effectLst/>
                <a:latin typeface="Arial"/>
                <a:ea typeface="Arial"/>
                <a:cs typeface="Arial"/>
                <a:sym typeface="Arial"/>
              </a:rPr>
              <a:t>YES</a:t>
            </a:r>
            <a:r>
              <a:rPr lang="en-US" sz="1100" b="0" i="0" u="none" strike="noStrike" cap="none" dirty="0" smtClean="0">
                <a:solidFill>
                  <a:srgbClr val="000000"/>
                </a:solidFill>
                <a:effectLst/>
                <a:latin typeface="Arial"/>
                <a:ea typeface="Arial"/>
                <a:cs typeface="Arial"/>
                <a:sym typeface="Arial"/>
              </a:rPr>
              <a:t> icon. You’ll see that a yes appears right next to your name.  Let me give you guys a minute to get that yes button clicked. </a:t>
            </a:r>
          </a:p>
          <a:p>
            <a:pPr marL="158750" indent="0">
              <a:buNone/>
            </a:pPr>
            <a:r>
              <a:rPr lang="en-US" sz="1100" b="0" i="0" u="none" strike="noStrike" cap="none" baseline="0" dirty="0" smtClean="0">
                <a:solidFill>
                  <a:srgbClr val="000000"/>
                </a:solidFill>
                <a:effectLst/>
                <a:latin typeface="Arial"/>
                <a:ea typeface="Arial"/>
                <a:cs typeface="Arial"/>
                <a:sym typeface="Arial"/>
              </a:rPr>
              <a:t>---</a:t>
            </a:r>
          </a:p>
          <a:p>
            <a:pPr marL="158750" indent="0">
              <a:buNone/>
            </a:pPr>
            <a:r>
              <a:rPr lang="en-US" sz="1100" b="0" i="0" u="none" strike="noStrike" cap="none" dirty="0" smtClean="0">
                <a:solidFill>
                  <a:srgbClr val="000000"/>
                </a:solidFill>
                <a:effectLst/>
                <a:latin typeface="Arial"/>
                <a:ea typeface="Arial"/>
                <a:cs typeface="Arial"/>
                <a:sym typeface="Arial"/>
              </a:rPr>
              <a:t>OK</a:t>
            </a:r>
            <a:r>
              <a:rPr lang="en-US" sz="1100" b="0" i="0" u="none" strike="noStrike" cap="none" baseline="0" dirty="0" smtClean="0">
                <a:solidFill>
                  <a:srgbClr val="000000"/>
                </a:solidFill>
                <a:effectLst/>
                <a:latin typeface="Arial"/>
                <a:ea typeface="Arial"/>
                <a:cs typeface="Arial"/>
                <a:sym typeface="Arial"/>
              </a:rPr>
              <a:t> looks like you guys were able to do it, As the host I can clear all these icons out like this. Every so often we'll ask you for some non verbal feedback to make sure we're all together.</a:t>
            </a:r>
          </a:p>
          <a:p>
            <a:pPr marL="158750" indent="0">
              <a:buNone/>
            </a:pPr>
            <a:r>
              <a:rPr lang="en-US" sz="1100" b="0" i="0" u="none" strike="noStrike" cap="none" baseline="0"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dirty="0" smtClean="0"/>
              <a:t>Occasionally we'll want to elicit a bit more than yes or no, that's where the chat</a:t>
            </a:r>
            <a:r>
              <a:rPr lang="en-US" baseline="0" dirty="0" smtClean="0"/>
              <a:t> window comes in. </a:t>
            </a:r>
            <a:r>
              <a:rPr lang="en-US" sz="1100" b="0" i="0" u="none" strike="noStrike" cap="none" dirty="0" smtClean="0">
                <a:solidFill>
                  <a:srgbClr val="000000"/>
                </a:solidFill>
                <a:effectLst/>
                <a:latin typeface="Arial"/>
                <a:ea typeface="Arial"/>
                <a:cs typeface="Arial"/>
                <a:sym typeface="Arial"/>
              </a:rPr>
              <a:t>By default these chats will be going to everyone, you do have the option to send direct messages. </a:t>
            </a:r>
            <a:r>
              <a:rPr lang="en-US" dirty="0" smtClean="0"/>
              <a:t>L</a:t>
            </a:r>
            <a:r>
              <a:rPr lang="en-US" sz="1100" b="0" i="0" u="none" strike="noStrike" cap="none" dirty="0" smtClean="0">
                <a:solidFill>
                  <a:srgbClr val="000000"/>
                </a:solidFill>
                <a:effectLst/>
                <a:latin typeface="Arial"/>
                <a:ea typeface="Arial"/>
                <a:cs typeface="Arial"/>
                <a:sym typeface="Arial"/>
              </a:rPr>
              <a:t>et’s see if you can use the chat window. </a:t>
            </a:r>
            <a:r>
              <a:rPr lang="en-US" sz="1100" b="0" i="0" u="none" strike="noStrike" cap="none" baseline="0" dirty="0" smtClean="0">
                <a:solidFill>
                  <a:srgbClr val="000000"/>
                </a:solidFill>
                <a:effectLst/>
                <a:latin typeface="Arial"/>
                <a:ea typeface="Arial"/>
                <a:cs typeface="Arial"/>
                <a:sym typeface="Arial"/>
              </a:rPr>
              <a:t> A word of warning don't try sending a DM to the presenter since they won't be able to respond, so by default just leave this set to everyone. </a:t>
            </a:r>
            <a:r>
              <a:rPr lang="en-US" sz="1100" b="0" i="0" u="none" strike="noStrike" cap="none" dirty="0" smtClean="0">
                <a:solidFill>
                  <a:srgbClr val="000000"/>
                </a:solidFill>
                <a:effectLst/>
                <a:latin typeface="Arial"/>
                <a:ea typeface="Arial"/>
                <a:cs typeface="Arial"/>
                <a:sym typeface="Arial"/>
              </a:rPr>
              <a:t>Why don’t we all type in to the chat window where in</a:t>
            </a:r>
            <a:r>
              <a:rPr lang="en-US" sz="1100" b="0" i="0" u="none" strike="noStrike" cap="none" baseline="0" dirty="0" smtClean="0">
                <a:solidFill>
                  <a:srgbClr val="000000"/>
                </a:solidFill>
                <a:effectLst/>
                <a:latin typeface="Arial"/>
                <a:ea typeface="Arial"/>
                <a:cs typeface="Arial"/>
                <a:sym typeface="Arial"/>
              </a:rPr>
              <a:t> the world we're connecting </a:t>
            </a:r>
            <a:r>
              <a:rPr lang="en-US" sz="1100" b="0" i="0" u="none" strike="noStrike" cap="none" dirty="0" smtClean="0">
                <a:solidFill>
                  <a:srgbClr val="000000"/>
                </a:solidFill>
                <a:effectLst/>
                <a:latin typeface="Arial"/>
                <a:ea typeface="Arial"/>
                <a:cs typeface="Arial"/>
                <a:sym typeface="Arial"/>
              </a:rPr>
              <a:t>from.</a:t>
            </a:r>
            <a:endParaRPr lang="en-US" dirty="0" smtClean="0"/>
          </a:p>
          <a:p>
            <a:pPr marL="158750" indent="0">
              <a:buNone/>
            </a:pPr>
            <a:endParaRPr lang="en-US" dirty="0"/>
          </a:p>
        </p:txBody>
      </p:sp>
    </p:spTree>
    <p:extLst>
      <p:ext uri="{BB962C8B-B14F-4D97-AF65-F5344CB8AC3E}">
        <p14:creationId xmlns:p14="http://schemas.microsoft.com/office/powerpoint/2010/main" val="9322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smtClean="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there will be one or more instructors assigned during each session to handle questions from the participants. The instructor will send you a direct message and at that point you can work through the issues together sending code back-and-forth without having those messages appear for everyone in the workshop.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As I mentioned earlier we will be utilizing breakout rooms intermittently for certain exercises.</a:t>
            </a:r>
            <a:r>
              <a:rPr lang="en-US" baseline="0" dirty="0" smtClean="0"/>
              <a:t> Breakout rooms will have about 7 or 8 participants and one of us presenters facilitate.</a:t>
            </a:r>
            <a:r>
              <a:rPr lang="en-US" sz="1100" b="0" i="0" u="none" strike="noStrike" cap="none" dirty="0" smtClean="0">
                <a:solidFill>
                  <a:srgbClr val="000000"/>
                </a:solidFill>
                <a:effectLst/>
                <a:latin typeface="Arial"/>
                <a:ea typeface="Arial"/>
                <a:cs typeface="Arial"/>
                <a:sym typeface="Arial"/>
              </a:rPr>
              <a:t> So you’ll be able to verbally communicate with one of us and get some help during the exercise</a:t>
            </a:r>
            <a:r>
              <a:rPr lang="en-US" sz="1100" b="0" i="0" u="none" strike="noStrike" cap="none" baseline="0" dirty="0" smtClean="0">
                <a:solidFill>
                  <a:srgbClr val="000000"/>
                </a:solidFill>
                <a:effectLst/>
                <a:latin typeface="Arial"/>
                <a:ea typeface="Arial"/>
                <a:cs typeface="Arial"/>
                <a:sym typeface="Arial"/>
              </a:rPr>
              <a:t> as needed</a:t>
            </a:r>
            <a:r>
              <a:rPr lang="en-US" sz="1100" b="0" i="0" u="none" strike="noStrike" cap="none" dirty="0" smtClean="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a:t>
            </a:r>
          </a:p>
          <a:p>
            <a:pPr marL="158750" indent="0">
              <a:buNone/>
            </a:pPr>
            <a:r>
              <a:rPr lang="en-US" sz="1100" b="0" i="0" u="none" strike="noStrike" cap="none" dirty="0" smtClean="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learned a bit about us and</a:t>
            </a:r>
            <a:r>
              <a:rPr lang="en-US" baseline="0" dirty="0" smtClean="0"/>
              <a:t> how this is all going to work, let's find out a little bit about you</a:t>
            </a:r>
          </a:p>
          <a:p>
            <a:pPr marL="158750" indent="0">
              <a:buNone/>
            </a:pPr>
            <a:r>
              <a:rPr lang="en-US" baseline="0" dirty="0" smtClean="0"/>
              <a:t>I mentioned that we'd be conducting certain exercises called Your Turns in a Zoom feature called breakout rooms. In breakout rooms you will be unmuted and able to present your own desktop. This will allow us to see exactly what you're doing and give assistance as needed. But also we hope that these can serve as a way to get some collaborative coding and really engage with each other.</a:t>
            </a:r>
          </a:p>
          <a:p>
            <a:pPr marL="158750" indent="0">
              <a:buNone/>
            </a:pPr>
            <a:r>
              <a:rPr lang="en-US" baseline="0" dirty="0" smtClean="0"/>
              <a:t>So let's get the ball rolling with our first Your Turn breakout room</a:t>
            </a:r>
          </a:p>
          <a:p>
            <a:pPr marL="158750" indent="0">
              <a:buNone/>
            </a:pP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Nova</a:t>
            </a:r>
            <a:r>
              <a:rPr lang="en-US" baseline="0" dirty="0" smtClean="0"/>
              <a:t> will send us all into breakout rooms. You may need to manually click the join break out room button. Once you do so you will have a new Zoom window with just the participants of your breakout room. Once you're there feel free to share who you are, where you are in training or what your position is in your organization, and what you hope to get out of this course.</a:t>
            </a:r>
          </a:p>
          <a:p>
            <a:pPr marL="0" indent="0">
              <a:buNone/>
            </a:pPr>
            <a:r>
              <a:rPr lang="en-US" baseline="0" dirty="0" smtClean="0"/>
              <a:t>After a few minutes Nova will call us back together and we'll finish up this intro session.</a:t>
            </a:r>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smtClean="0">
                <a:solidFill>
                  <a:srgbClr val="333333"/>
                </a:solidFill>
                <a:latin typeface="Arial" panose="020B0604020202020204" pitchFamily="34" charset="0"/>
                <a:cs typeface="Arial" panose="020B0604020202020204" pitchFamily="34" charset="0"/>
              </a:rPr>
              <a:t> OK to lean on some excel, we </a:t>
            </a:r>
            <a:r>
              <a:rPr lang="en" sz="1100" baseline="0" smtClean="0">
                <a:solidFill>
                  <a:srgbClr val="333333"/>
                </a:solidFill>
                <a:latin typeface="Arial" panose="020B0604020202020204" pitchFamily="34" charset="0"/>
                <a:cs typeface="Arial" panose="020B0604020202020204" pitchFamily="34" charset="0"/>
              </a:rPr>
              <a:t>all do </a:t>
            </a:r>
            <a:r>
              <a:rPr lang="en" sz="1100" baseline="0" dirty="0" smtClean="0">
                <a:solidFill>
                  <a:srgbClr val="333333"/>
                </a:solidFill>
                <a:latin typeface="Arial" panose="020B0604020202020204" pitchFamily="34" charset="0"/>
                <a:cs typeface="Arial" panose="020B0604020202020204" pitchFamily="34" charset="0"/>
              </a:rPr>
              <a:t>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smtClean="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smtClean="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smtClean="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z="800" strike="noStrike" dirty="0" smtClean="0">
                <a:solidFill>
                  <a:schemeClr val="bg1"/>
                </a:solidFill>
              </a:rPr>
              <a:t>He completed his MD and PhD in Bioengineering at the University of Illinois in Urbana-Champaign, followed by a clinical pathology residency and a clinical informatics fellowship at the University of Washington School of Medicine.</a:t>
            </a:r>
            <a:r>
              <a:rPr lang="en" sz="800" strike="noStrike" dirty="0" smtClean="0"/>
              <a:t> </a:t>
            </a:r>
            <a:r>
              <a:rPr lang="en" strike="noStrike" dirty="0" smtClean="0"/>
              <a:t>His </a:t>
            </a:r>
            <a:r>
              <a:rPr lang="en" strike="noStrike" dirty="0"/>
              <a:t>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dirty="0" err="1" smtClean="0">
                <a:solidFill>
                  <a:srgbClr val="000000"/>
                </a:solidFill>
                <a:effectLst/>
                <a:latin typeface="Arial"/>
                <a:ea typeface="Arial"/>
                <a:cs typeface="Arial"/>
                <a:sym typeface="Arial"/>
              </a:rPr>
              <a:t>DataOps</a:t>
            </a:r>
            <a:r>
              <a:rPr lang="en-US" sz="1100" b="0" i="0" u="none" strike="noStrike" cap="none" dirty="0" smtClean="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dirty="0"/>
          </a:p>
        </p:txBody>
      </p:sp>
    </p:spTree>
    <p:extLst>
      <p:ext uri="{BB962C8B-B14F-4D97-AF65-F5344CB8AC3E}">
        <p14:creationId xmlns:p14="http://schemas.microsoft.com/office/powerpoint/2010/main" val="115403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S. Herman</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Assistant Professor of Pathology and Laboratory Medicine, University of Pennsylvania; Director of Endocrinology, Hospital of the University of Pennsylvania</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PHILADELPHIA, PA | </a:t>
            </a:r>
            <a:r>
              <a:rPr lang="en" strike="noStrike" dirty="0">
                <a:solidFill>
                  <a:srgbClr val="954F72"/>
                </a:solidFill>
              </a:rPr>
              <a:t>daniel.herman2@pennmedicine.upenn.edu</a:t>
            </a:r>
            <a:endParaRPr strike="no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 </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a:t>
            </a:r>
            <a:endParaRPr lang="en" strike="noStrike" dirty="0" smtClean="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smtClean="0">
                <a:solidFill>
                  <a:schemeClr val="dk1"/>
                </a:solidFill>
              </a:rPr>
              <a:t>His </a:t>
            </a:r>
            <a:r>
              <a:rPr lang="en" strike="noStrike" dirty="0">
                <a:solidFill>
                  <a:schemeClr val="dk1"/>
                </a:solidFill>
              </a:rPr>
              <a:t>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a:r>
            <a:r>
              <a:rPr lang="en" dirty="0" smtClean="0"/>
              <a:t>directs the Hematology and Coagulation Laboratories </a:t>
            </a:r>
            <a:r>
              <a:rPr lang="en" dirty="0"/>
              <a:t>at Children’s Hospital of Philadelphia. </a:t>
            </a:r>
            <a:r>
              <a:rPr lang="en" dirty="0" smtClean="0"/>
              <a:t>In</a:t>
            </a:r>
            <a:r>
              <a:rPr lang="en" baseline="0" dirty="0" smtClean="0"/>
              <a:t> this role Amrom leads </a:t>
            </a:r>
            <a:r>
              <a:rPr lang="en" dirty="0" smtClean="0"/>
              <a:t>the </a:t>
            </a:r>
            <a:r>
              <a:rPr lang="en" dirty="0"/>
              <a:t>development of analytic tools to aid in </a:t>
            </a:r>
            <a:r>
              <a:rPr lang="en" dirty="0">
                <a:solidFill>
                  <a:schemeClr val="dk1"/>
                </a:solidFill>
              </a:rPr>
              <a:t>laboratory quality </a:t>
            </a:r>
            <a:r>
              <a:rPr lang="en" dirty="0"/>
              <a:t>management, administration, and operation, </a:t>
            </a:r>
            <a:r>
              <a:rPr lang="en" dirty="0" smtClean="0"/>
              <a:t>supports the deployment of new IS infrastructure</a:t>
            </a:r>
            <a:r>
              <a:rPr lang="en" baseline="0" dirty="0" smtClean="0"/>
              <a:t> in pathology </a:t>
            </a:r>
            <a:r>
              <a:rPr lang="en" dirty="0" smtClean="0"/>
              <a:t>and interfaces </a:t>
            </a:r>
            <a:r>
              <a:rPr lang="en" dirty="0"/>
              <a:t>with other groups throughout the hospital on informatics </a:t>
            </a:r>
            <a:r>
              <a:rPr lang="en" dirty="0" smtClean="0"/>
              <a:t>initiatives. Dr</a:t>
            </a:r>
            <a:r>
              <a:rPr lang="en" dirty="0"/>
              <a:t>. Obstfeld plays a major role in designing and implementing educational experiences for pathology trainees and faculty </a:t>
            </a:r>
            <a:r>
              <a:rPr lang="en" dirty="0">
                <a:solidFill>
                  <a:schemeClr val="dk1"/>
                </a:solidFill>
              </a:rPr>
              <a:t>at the University of Pennsylvania </a:t>
            </a:r>
            <a:r>
              <a:rPr lang="en" dirty="0"/>
              <a:t>within the areas of clinical and pathology informatics.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met us let's discuss for a moment how this workshop</a:t>
            </a:r>
            <a:r>
              <a:rPr lang="en-US" baseline="0" dirty="0" smtClean="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7/16/2020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7/16/2020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smtClean="0">
                <a:solidFill>
                  <a:schemeClr val="tx1">
                    <a:lumMod val="65000"/>
                    <a:lumOff val="35000"/>
                  </a:schemeClr>
                </a:solidFill>
              </a:rPr>
              <a:t>Amrom Obstfeld</a:t>
            </a:r>
          </a:p>
          <a:p>
            <a:r>
              <a:rPr lang="en-US" sz="2800" dirty="0" smtClean="0">
                <a:solidFill>
                  <a:schemeClr val="tx1">
                    <a:lumMod val="65000"/>
                    <a:lumOff val="35000"/>
                  </a:schemeClr>
                </a:solidFill>
              </a:rPr>
              <a:t>July 16,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smtClean="0"/>
              <a:t>Sessions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smtClean="0"/>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Using Zoom </a:t>
            </a:r>
            <a:endParaRPr lang="en-US" sz="6000" dirty="0"/>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dirty="0" smtClean="0"/>
              <a:t> Participants muted</a:t>
            </a:r>
          </a:p>
          <a:p>
            <a:pPr marL="171450" indent="-171450">
              <a:buFont typeface="Arial" panose="020B0604020202020204" pitchFamily="34" charset="0"/>
              <a:buChar char="•"/>
            </a:pPr>
            <a:r>
              <a:rPr lang="en-US" sz="4800" dirty="0"/>
              <a:t> </a:t>
            </a:r>
            <a:r>
              <a:rPr lang="en-US" sz="4800" dirty="0" smtClean="0"/>
              <a:t>Chat window</a:t>
            </a:r>
          </a:p>
          <a:p>
            <a:pPr marL="171450" lvl="1" indent="-171450">
              <a:buFont typeface="Arial" panose="020B0604020202020204" pitchFamily="34" charset="0"/>
              <a:buChar char="•"/>
            </a:pPr>
            <a:r>
              <a:rPr lang="en-US" sz="4800" dirty="0"/>
              <a:t> </a:t>
            </a:r>
            <a:r>
              <a:rPr lang="en-US" sz="4800" dirty="0" smtClean="0"/>
              <a:t>Non-verbal feedback</a:t>
            </a:r>
          </a:p>
          <a:p>
            <a:pPr marL="171450" lvl="1" indent="-171450">
              <a:buFont typeface="Arial" panose="020B0604020202020204" pitchFamily="34" charset="0"/>
              <a:buChar char="•"/>
            </a:pPr>
            <a:r>
              <a:rPr lang="en-US" sz="4800" dirty="0"/>
              <a:t> </a:t>
            </a:r>
            <a:r>
              <a:rPr lang="en-US" sz="4800" dirty="0" smtClean="0"/>
              <a:t>Breakout sessions</a:t>
            </a:r>
            <a:endParaRPr lang="en-US" sz="4800"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0" y="144780"/>
            <a:ext cx="12169140" cy="6262505"/>
          </a:xfrm>
          <a:prstGeom prst="rect">
            <a:avLst/>
          </a:prstGeom>
        </p:spPr>
      </p:pic>
      <p:sp>
        <p:nvSpPr>
          <p:cNvPr id="7" name="Oval 6"/>
          <p:cNvSpPr/>
          <p:nvPr/>
        </p:nvSpPr>
        <p:spPr>
          <a:xfrm>
            <a:off x="5131293" y="4714043"/>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317425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356248" y="275208"/>
            <a:ext cx="11908395" cy="612832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8420"/>
          <a:stretch/>
        </p:blipFill>
        <p:spPr>
          <a:xfrm>
            <a:off x="9357450" y="1464988"/>
            <a:ext cx="2792382" cy="442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69" t="26881" r="14372" b="13757"/>
          <a:stretch/>
        </p:blipFill>
        <p:spPr>
          <a:xfrm>
            <a:off x="798990" y="1464988"/>
            <a:ext cx="8700116" cy="4421079"/>
          </a:xfrm>
          <a:prstGeom prst="rect">
            <a:avLst/>
          </a:prstGeom>
        </p:spPr>
      </p:pic>
      <p:sp>
        <p:nvSpPr>
          <p:cNvPr id="4" name="Rectangle 3"/>
          <p:cNvSpPr/>
          <p:nvPr/>
        </p:nvSpPr>
        <p:spPr>
          <a:xfrm>
            <a:off x="9093930" y="568175"/>
            <a:ext cx="103336" cy="603504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0584" y="4731799"/>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1464515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1420392" y="2220272"/>
            <a:ext cx="8309534" cy="3785652"/>
          </a:xfrm>
          <a:prstGeom prst="rect">
            <a:avLst/>
          </a:prstGeom>
          <a:noFill/>
        </p:spPr>
        <p:txBody>
          <a:bodyPr wrap="square" rtlCol="0">
            <a:spAutoFit/>
          </a:bodyPr>
          <a:lstStyle/>
          <a:p>
            <a:pPr marL="171450" indent="-171450">
              <a:buFont typeface="Arial" panose="020B0604020202020204" pitchFamily="34" charset="0"/>
              <a:buChar char="•"/>
            </a:pPr>
            <a:r>
              <a:rPr lang="en-US" sz="4000" dirty="0"/>
              <a:t> During presentation – Raise hand, instructor will </a:t>
            </a:r>
            <a:r>
              <a:rPr lang="en-US" sz="4000" dirty="0" smtClean="0"/>
              <a:t>DM </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r>
              <a:rPr lang="en-US" sz="4000" dirty="0" smtClean="0"/>
              <a:t> Break out sessions – Instructor available, unmuted</a:t>
            </a:r>
          </a:p>
          <a:p>
            <a:pPr marL="171450" indent="-171450">
              <a:buFont typeface="Arial" panose="020B0604020202020204" pitchFamily="34" charset="0"/>
              <a:buChar char="•"/>
            </a:pPr>
            <a:endParaRPr lang="en-US" sz="40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your </a:t>
            </a:r>
            <a:r>
              <a:rPr lang="en-US" sz="3600" dirty="0" smtClean="0">
                <a:solidFill>
                  <a:srgbClr val="005493"/>
                </a:solidFill>
                <a:latin typeface="Arial" panose="020B0604020202020204" pitchFamily="34" charset="0"/>
                <a:ea typeface="Calibri"/>
                <a:cs typeface="Arial" panose="020B0604020202020204" pitchFamily="34" charset="0"/>
                <a:sym typeface="Calibri"/>
              </a:rPr>
              <a:t>breakout roommates</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Final Tips</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a:t>
            </a:r>
            <a:r>
              <a:rPr lang="en" sz="3600" dirty="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21</a:t>
            </a:fld>
            <a:endParaRPr lang="en"/>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27670</TotalTime>
  <Words>2516</Words>
  <Application>Microsoft Office PowerPoint</Application>
  <PresentationFormat>Widescreen</PresentationFormat>
  <Paragraphs>170</Paragraphs>
  <Slides>21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Narrow</vt:lpstr>
      <vt:lpstr>Calibri</vt:lpstr>
      <vt:lpstr>Courier New</vt:lpstr>
      <vt:lpstr>Tw Cen MT</vt:lpstr>
      <vt:lpstr>Tw Cen MT Condensed</vt:lpstr>
      <vt:lpstr>Wingdings</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PowerPoint Presentation</vt:lpstr>
      <vt:lpstr>PowerPoint Presentation</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219</cp:revision>
  <dcterms:modified xsi:type="dcterms:W3CDTF">2020-07-16T16:32:13Z</dcterms:modified>
</cp:coreProperties>
</file>